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104"/>
  </p:notesMasterIdLst>
  <p:handoutMasterIdLst>
    <p:handoutMasterId r:id="rId105"/>
  </p:handoutMasterIdLst>
  <p:sldIdLst>
    <p:sldId id="343" r:id="rId3"/>
    <p:sldId id="325" r:id="rId4"/>
    <p:sldId id="10522" r:id="rId5"/>
    <p:sldId id="10523" r:id="rId6"/>
    <p:sldId id="10524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549" r:id="rId38"/>
    <p:sldId id="10597" r:id="rId39"/>
    <p:sldId id="551" r:id="rId40"/>
    <p:sldId id="552" r:id="rId41"/>
    <p:sldId id="553" r:id="rId42"/>
    <p:sldId id="562" r:id="rId43"/>
    <p:sldId id="563" r:id="rId44"/>
    <p:sldId id="564" r:id="rId45"/>
    <p:sldId id="570" r:id="rId46"/>
    <p:sldId id="571" r:id="rId47"/>
    <p:sldId id="572" r:id="rId48"/>
    <p:sldId id="567" r:id="rId49"/>
    <p:sldId id="568" r:id="rId50"/>
    <p:sldId id="569" r:id="rId51"/>
    <p:sldId id="588" r:id="rId52"/>
    <p:sldId id="10595" r:id="rId53"/>
    <p:sldId id="10477" r:id="rId54"/>
    <p:sldId id="10478" r:id="rId55"/>
    <p:sldId id="10479" r:id="rId56"/>
    <p:sldId id="10480" r:id="rId57"/>
    <p:sldId id="10481" r:id="rId58"/>
    <p:sldId id="10482" r:id="rId59"/>
    <p:sldId id="10483" r:id="rId60"/>
    <p:sldId id="10484" r:id="rId61"/>
    <p:sldId id="10485" r:id="rId62"/>
    <p:sldId id="10486" r:id="rId63"/>
    <p:sldId id="10491" r:id="rId64"/>
    <p:sldId id="10492" r:id="rId65"/>
    <p:sldId id="10493" r:id="rId66"/>
    <p:sldId id="10494" r:id="rId67"/>
    <p:sldId id="10495" r:id="rId68"/>
    <p:sldId id="10503" r:id="rId69"/>
    <p:sldId id="10496" r:id="rId70"/>
    <p:sldId id="10500" r:id="rId71"/>
    <p:sldId id="10501" r:id="rId72"/>
    <p:sldId id="10502" r:id="rId73"/>
    <p:sldId id="10497" r:id="rId74"/>
    <p:sldId id="10498" r:id="rId75"/>
    <p:sldId id="10504" r:id="rId76"/>
    <p:sldId id="10505" r:id="rId77"/>
    <p:sldId id="10506" r:id="rId78"/>
    <p:sldId id="10509" r:id="rId79"/>
    <p:sldId id="10514" r:id="rId80"/>
    <p:sldId id="10516" r:id="rId81"/>
    <p:sldId id="10517" r:id="rId82"/>
    <p:sldId id="10518" r:id="rId83"/>
    <p:sldId id="10519" r:id="rId84"/>
    <p:sldId id="10520" r:id="rId85"/>
    <p:sldId id="10596" r:id="rId86"/>
    <p:sldId id="825" r:id="rId87"/>
    <p:sldId id="10489" r:id="rId88"/>
    <p:sldId id="10488" r:id="rId89"/>
    <p:sldId id="823" r:id="rId90"/>
    <p:sldId id="824" r:id="rId91"/>
    <p:sldId id="514" r:id="rId92"/>
    <p:sldId id="512" r:id="rId93"/>
    <p:sldId id="345" r:id="rId94"/>
    <p:sldId id="294" r:id="rId95"/>
    <p:sldId id="332" r:id="rId96"/>
    <p:sldId id="349" r:id="rId97"/>
    <p:sldId id="344" r:id="rId98"/>
    <p:sldId id="333" r:id="rId99"/>
    <p:sldId id="339" r:id="rId100"/>
    <p:sldId id="336" r:id="rId101"/>
    <p:sldId id="337" r:id="rId102"/>
    <p:sldId id="341" r:id="rId10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10524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549"/>
            <p14:sldId id="10597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8"/>
            <p14:sldId id="10479"/>
            <p14:sldId id="10480"/>
            <p14:sldId id="10481"/>
            <p14:sldId id="10482"/>
            <p14:sldId id="10483"/>
            <p14:sldId id="10484"/>
            <p14:sldId id="10485"/>
            <p14:sldId id="10486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514"/>
            <p14:sldId id="512"/>
            <p14:sldId id="345"/>
          </p14:sldIdLst>
        </p14:section>
        <p14:section name="REFERENCE SLIDES" id="{1BF493E7-959B-4098-9BC3-C5CDEA4CA9C0}">
          <p14:sldIdLst>
            <p14:sldId id="294"/>
            <p14:sldId id="332"/>
            <p14:sldId id="349"/>
            <p14:sldId id="344"/>
            <p14:sldId id="333"/>
            <p14:sldId id="339"/>
            <p14:sldId id="336"/>
            <p14:sldId id="33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>
        <p:scale>
          <a:sx n="150" d="100"/>
          <a:sy n="150" d="100"/>
        </p:scale>
        <p:origin x="750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1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11/2/2019 9:25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5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sqlserverstorageengine/2017/11/01/sentiment-analysis-with-python-in-sql-server-machine-learning-service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sqlchoice.blob.core.windows.net/sqlchoice/static/tpcxbb_1gb.ba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iami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passml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 err="1"/>
              <a:t>HammerDB</a:t>
            </a:r>
            <a:r>
              <a:rPr lang="en-US" dirty="0"/>
              <a:t> 2016 vs 2017 vs 2019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Developer’s Software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5B69C-86C8-D648-90AC-3A502B32F3F0}"/>
              </a:ext>
            </a:extLst>
          </p:cNvPr>
          <p:cNvSpPr/>
          <p:nvPr/>
        </p:nvSpPr>
        <p:spPr>
          <a:xfrm>
            <a:off x="312744" y="1571854"/>
            <a:ext cx="82742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this layout to show software code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font is Consolas, a monospace font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slide doesn’t use bullets but levels can be indented using the “Increase List Level” icon on the Home menu</a:t>
            </a:r>
          </a:p>
          <a:p>
            <a:pPr marL="4763">
              <a:spcAft>
                <a:spcPts val="120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611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6AB5F4-68F5-9B40-B708-7FA296995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 title here, Segoe UI 40pt</a:t>
            </a:r>
          </a:p>
        </p:txBody>
      </p:sp>
    </p:spTree>
    <p:extLst>
      <p:ext uri="{BB962C8B-B14F-4D97-AF65-F5344CB8AC3E}">
        <p14:creationId xmlns:p14="http://schemas.microsoft.com/office/powerpoint/2010/main" val="38331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E4508-F807-46CF-BAA2-8A30ADB7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7" y="397156"/>
            <a:ext cx="707702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82" r="10877" b="49032"/>
          <a:stretch/>
        </p:blipFill>
        <p:spPr>
          <a:xfrm>
            <a:off x="0" y="2718419"/>
            <a:ext cx="9144000" cy="606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0F4E6B-93B5-45A8-99E6-EFE860F9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00" y="1166616"/>
            <a:ext cx="6620799" cy="28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DF91E-F458-475F-B010-3FF9CBE2E916}"/>
              </a:ext>
            </a:extLst>
          </p:cNvPr>
          <p:cNvSpPr/>
          <p:nvPr/>
        </p:nvSpPr>
        <p:spPr>
          <a:xfrm>
            <a:off x="3663975" y="3021806"/>
            <a:ext cx="1196266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1994371" y="636390"/>
            <a:ext cx="4545100" cy="165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1994371" y="2571750"/>
            <a:ext cx="5155257" cy="155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747CC-43A5-4B28-94A5-F9ADCFBA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44147" r="60385" b="35922"/>
          <a:stretch/>
        </p:blipFill>
        <p:spPr>
          <a:xfrm>
            <a:off x="1879249" y="1739899"/>
            <a:ext cx="5385501" cy="1663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9B304-F6E0-4F31-8E47-7CAA1B4D505E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2"/>
            <a:ext cx="7469982" cy="1275965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6DB608-0CF5-42BC-8C4C-E910D7F00994}"/>
              </a:ext>
            </a:extLst>
          </p:cNvPr>
          <p:cNvSpPr/>
          <p:nvPr/>
        </p:nvSpPr>
        <p:spPr>
          <a:xfrm>
            <a:off x="6441281" y="4694171"/>
            <a:ext cx="500853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" t="27587" r="36460" b="34719"/>
          <a:stretch/>
        </p:blipFill>
        <p:spPr>
          <a:xfrm>
            <a:off x="635000" y="146050"/>
            <a:ext cx="7645401" cy="2628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" t="266" r="953" b="436"/>
          <a:stretch/>
        </p:blipFill>
        <p:spPr>
          <a:xfrm>
            <a:off x="790574" y="2159000"/>
            <a:ext cx="2149475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2AB58A6-4A4D-4D17-B39A-65A8EEAE4D46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4878225" cy="32157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BFA933-ADF8-4227-B5AD-211CE8928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67" t="46356" r="1641" b="5058"/>
            <a:stretch/>
          </p:blipFill>
          <p:spPr>
            <a:xfrm>
              <a:off x="1857854" y="1325878"/>
              <a:ext cx="3011326" cy="32157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75555E-DDB0-46DB-BBA8-537519AD9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38" t="46356" r="74353" b="5058"/>
            <a:stretch/>
          </p:blipFill>
          <p:spPr>
            <a:xfrm>
              <a:off x="-9045" y="1325879"/>
              <a:ext cx="2813206" cy="321571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31BC79-D47D-4773-8ABF-430E094FCD8F}"/>
              </a:ext>
            </a:extLst>
          </p:cNvPr>
          <p:cNvSpPr/>
          <p:nvPr/>
        </p:nvSpPr>
        <p:spPr>
          <a:xfrm>
            <a:off x="4498181" y="4583977"/>
            <a:ext cx="450057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700014"/>
            <a:ext cx="7520941" cy="162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F3D0A-8366-451B-8FA5-D3A99F544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" t="46203" r="47058" b="45296"/>
          <a:stretch/>
        </p:blipFill>
        <p:spPr>
          <a:xfrm>
            <a:off x="748205" y="1069591"/>
            <a:ext cx="7520941" cy="702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7" y="2846537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8" y="2364564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" r="1514"/>
          <a:stretch/>
        </p:blipFill>
        <p:spPr>
          <a:xfrm>
            <a:off x="-7321" y="0"/>
            <a:ext cx="915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152449" y="0"/>
            <a:ext cx="88391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266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67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9D4012-58D8-4DA2-8ACD-F6FF0B80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7943"/>
          <a:stretch/>
        </p:blipFill>
        <p:spPr>
          <a:xfrm>
            <a:off x="-807" y="-3894"/>
            <a:ext cx="4740231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427863" y="1695120"/>
            <a:ext cx="2627572" cy="1816870"/>
            <a:chOff x="427863" y="1753641"/>
            <a:chExt cx="2627572" cy="1816870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defTabSz="342900">
                <a:lnSpc>
                  <a:spcPct val="90000"/>
                </a:lnSpc>
                <a:tabLst>
                  <a:tab pos="4338530" algn="l"/>
                </a:tabLst>
                <a:defRPr/>
              </a:pPr>
              <a:r>
                <a:rPr lang="en-US" sz="4000" dirty="0">
                  <a:solidFill>
                    <a:srgbClr val="FFFFFF"/>
                  </a:solidFill>
                </a:rPr>
                <a:t>Poll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8">
                <a:defRPr/>
              </a:pPr>
              <a:r>
                <a:rPr lang="en-US" sz="1200" kern="0" spc="20" dirty="0">
                  <a:solidFill>
                    <a:srgbClr val="FFFFFF"/>
                  </a:solidFill>
                  <a:latin typeface="Segoe UI"/>
                </a:rPr>
                <a:t>Your participation is very important. </a:t>
              </a:r>
            </a:p>
          </p:txBody>
        </p:sp>
      </p:grpSp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012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/>
            <a:r>
              <a:rPr lang="en-US" sz="1200" kern="0" spc="20" dirty="0">
                <a:solidFill>
                  <a:srgbClr val="262626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bit.ly/passml19</a:t>
            </a:r>
          </a:p>
        </p:txBody>
      </p:sp>
    </p:spTree>
    <p:extLst>
      <p:ext uri="{BB962C8B-B14F-4D97-AF65-F5344CB8AC3E}">
        <p14:creationId xmlns:p14="http://schemas.microsoft.com/office/powerpoint/2010/main" val="33287340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566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@hiramfleitas</a:t>
            </a:r>
          </a:p>
          <a:p>
            <a:r>
              <a:rPr lang="en-US" dirty="0"/>
              <a:t>hiram@fleitasarts.com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Palette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EC019-6842-044A-95B0-864A2BBC4E03}"/>
              </a:ext>
            </a:extLst>
          </p:cNvPr>
          <p:cNvSpPr txBox="1"/>
          <p:nvPr/>
        </p:nvSpPr>
        <p:spPr>
          <a:xfrm>
            <a:off x="322782" y="1381914"/>
            <a:ext cx="1642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141141EB-DE5D-3449-9E61-06C2D51E63D5}"/>
              </a:ext>
            </a:extLst>
          </p:cNvPr>
          <p:cNvSpPr/>
          <p:nvPr/>
        </p:nvSpPr>
        <p:spPr>
          <a:xfrm rot="16200000" flipH="1">
            <a:off x="4072014" y="2016224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D9757267-3C78-564D-A3C5-96C258710E6E}"/>
              </a:ext>
            </a:extLst>
          </p:cNvPr>
          <p:cNvSpPr/>
          <p:nvPr/>
        </p:nvSpPr>
        <p:spPr>
          <a:xfrm rot="16200000" flipH="1">
            <a:off x="420791" y="1853320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42A4A8FC-67E5-584E-93F1-1C621A81C495}"/>
              </a:ext>
            </a:extLst>
          </p:cNvPr>
          <p:cNvSpPr/>
          <p:nvPr/>
        </p:nvSpPr>
        <p:spPr>
          <a:xfrm rot="16200000" flipH="1">
            <a:off x="1684927" y="1853320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6CCA029-1007-4A47-A265-2238021630A4}"/>
              </a:ext>
            </a:extLst>
          </p:cNvPr>
          <p:cNvSpPr/>
          <p:nvPr/>
        </p:nvSpPr>
        <p:spPr>
          <a:xfrm rot="16200000" flipH="1">
            <a:off x="2951040" y="2016224"/>
            <a:ext cx="922013" cy="922013"/>
          </a:xfrm>
          <a:prstGeom prst="teardrop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6331C-72BF-294B-90B5-661F0763DAC2}"/>
              </a:ext>
            </a:extLst>
          </p:cNvPr>
          <p:cNvSpPr txBox="1"/>
          <p:nvPr/>
        </p:nvSpPr>
        <p:spPr>
          <a:xfrm>
            <a:off x="322782" y="3577031"/>
            <a:ext cx="343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C6330B-7604-884F-8538-4D6B0E5ECC17}"/>
              </a:ext>
            </a:extLst>
          </p:cNvPr>
          <p:cNvGrpSpPr/>
          <p:nvPr/>
        </p:nvGrpSpPr>
        <p:grpSpPr>
          <a:xfrm>
            <a:off x="415848" y="4134352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7AC7369B-CBC9-714F-A6C2-DCE08B29C9FF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1F470E1E-036E-464F-9218-E9F7C1C8E859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D98E07A1-91E0-F245-934B-8A26D0709C32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9EEECADE-D62E-3944-ACF9-B36C761A5765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5523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 are 36pt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CC0CB4-FC45-8142-ADCD-910E57445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340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667E16-7B91-7040-A169-703FAA13A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40E40EA-D8AA-2A4B-9A0D-D4987B8F7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points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7CB993-3A54-D34D-AEC8-F3E49762F3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2C8BFE4-9BFC-024D-A2A5-F9CDBB7E9D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</p:spTree>
    <p:extLst>
      <p:ext uri="{BB962C8B-B14F-4D97-AF65-F5344CB8AC3E}">
        <p14:creationId xmlns:p14="http://schemas.microsoft.com/office/powerpoint/2010/main" val="17181670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82CCB1B-3DB4-794C-8DC8-0C5C086B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points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FD3956B-B4B4-5841-8881-086D5957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CC2B3C6-825A-F244-97BC-272D1C860C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951C38-52B2-C142-84F3-1DFA8B4A5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F5103A8-F08A-1941-88D6-2C891BA69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3917573-DAC0-CC44-86D7-010BC7C6ED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5D48F72-C566-EB4E-BE9C-667C1AB7D0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112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style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067A6D-34BF-3142-B449-95ABA0F54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393910"/>
              </p:ext>
            </p:extLst>
          </p:nvPr>
        </p:nvGraphicFramePr>
        <p:xfrm>
          <a:off x="377039" y="1594593"/>
          <a:ext cx="8359617" cy="3072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745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975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16783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5270</TotalTime>
  <Words>1228</Words>
  <Application>Microsoft Office PowerPoint</Application>
  <PresentationFormat>On-screen Show (16:9)</PresentationFormat>
  <Paragraphs>279</Paragraphs>
  <Slides>101</Slides>
  <Notes>22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Hiram Fleitas</vt:lpstr>
      <vt:lpstr>Palette</vt:lpstr>
      <vt:lpstr>Agenda</vt:lpstr>
      <vt:lpstr>Intro</vt:lpstr>
      <vt:lpstr>Titles are 36pt Segoe UI semibold</vt:lpstr>
      <vt:lpstr>Two points</vt:lpstr>
      <vt:lpstr>Three points</vt:lpstr>
      <vt:lpstr>Table style</vt:lpstr>
      <vt:lpstr>Slide for Developer’s Software Code</vt:lpstr>
      <vt:lpstr>Video title here, Segoe UI 40pt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1309</cp:revision>
  <dcterms:created xsi:type="dcterms:W3CDTF">2013-07-12T18:23:55Z</dcterms:created>
  <dcterms:modified xsi:type="dcterms:W3CDTF">2019-11-03T02:02:59Z</dcterms:modified>
  <cp:contentStatus/>
</cp:coreProperties>
</file>